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02" r:id="rId3"/>
    <p:sldId id="256" r:id="rId4"/>
    <p:sldId id="303" r:id="rId5"/>
    <p:sldId id="373" r:id="rId6"/>
    <p:sldId id="374" r:id="rId7"/>
    <p:sldId id="304" r:id="rId8"/>
    <p:sldId id="307" r:id="rId9"/>
    <p:sldId id="375" r:id="rId10"/>
    <p:sldId id="347" r:id="rId11"/>
    <p:sldId id="345" r:id="rId12"/>
    <p:sldId id="346" r:id="rId13"/>
    <p:sldId id="319" r:id="rId14"/>
    <p:sldId id="341" r:id="rId15"/>
    <p:sldId id="376" r:id="rId16"/>
    <p:sldId id="344" r:id="rId17"/>
    <p:sldId id="327" r:id="rId18"/>
    <p:sldId id="330" r:id="rId19"/>
    <p:sldId id="333" r:id="rId20"/>
    <p:sldId id="318" r:id="rId21"/>
    <p:sldId id="332" r:id="rId22"/>
    <p:sldId id="339" r:id="rId23"/>
    <p:sldId id="342" r:id="rId24"/>
    <p:sldId id="348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0000CC"/>
    <a:srgbClr val="3333FF"/>
    <a:srgbClr val="FF3399"/>
    <a:srgbClr val="FF99FF"/>
    <a:srgbClr val="FFFFCC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8"/>
    <p:restoredTop sz="94728"/>
  </p:normalViewPr>
  <p:slideViewPr>
    <p:cSldViewPr showGuides="1">
      <p:cViewPr>
        <p:scale>
          <a:sx n="87" d="100"/>
          <a:sy n="87" d="100"/>
        </p:scale>
        <p:origin x="-876" y="270"/>
      </p:cViewPr>
      <p:guideLst>
        <p:guide orient="horz" pos="2160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20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vi-VN" sz="1200" dirty="0"/>
            </a:fld>
            <a:endParaRPr lang="en-US" altLang="vi-V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GIF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GIF"/><Relationship Id="rId1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3" descr="bar01"/>
          <p:cNvPicPr>
            <a:picLocks noChangeAspect="1"/>
          </p:cNvPicPr>
          <p:nvPr/>
        </p:nvPicPr>
        <p:blipFill>
          <a:blip r:embed="rId1">
            <a:lum bright="-6000"/>
          </a:blip>
          <a:stretch>
            <a:fillRect/>
          </a:stretch>
        </p:blipFill>
        <p:spPr>
          <a:xfrm>
            <a:off x="292100" y="6127750"/>
            <a:ext cx="88392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ext Box 6"/>
          <p:cNvSpPr txBox="1"/>
          <p:nvPr/>
        </p:nvSpPr>
        <p:spPr>
          <a:xfrm>
            <a:off x="381000" y="762000"/>
            <a:ext cx="8153400" cy="35077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</a:rPr>
              <a:t>          </a:t>
            </a:r>
            <a:r>
              <a:rPr lang="en-US" altLang="vi-VN" sz="3200" b="1" dirty="0">
                <a:latin typeface="Times New Roman" panose="02020603050405020304" pitchFamily="18" charset="0"/>
              </a:rPr>
              <a:t>MÔ</a:t>
            </a:r>
            <a:r>
              <a:rPr lang="vi-VN" altLang="vi-VN" sz="3200" b="1" dirty="0">
                <a:latin typeface="Times New Roman" panose="02020603050405020304" pitchFamily="18" charset="0"/>
              </a:rPr>
              <a:t>N </a:t>
            </a:r>
            <a:r>
              <a:rPr lang="en-US" altLang="vi-VN" sz="3200" b="1" dirty="0">
                <a:latin typeface="Times New Roman" panose="02020603050405020304" pitchFamily="18" charset="0"/>
              </a:rPr>
              <a:t>TỰ NHIÊN VÀ XÃ HỘI</a:t>
            </a:r>
            <a:endParaRPr lang="en-US" altLang="vi-VN" sz="32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BÀI 2</a:t>
            </a:r>
            <a:r>
              <a:rPr lang="vi-VN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endParaRPr lang="en-US" altLang="vi-VN" sz="4400" b="1" dirty="0">
              <a:solidFill>
                <a:srgbClr val="FF3399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NGÔI NHÀ CỦA EM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endParaRPr lang="en-US" altLang="vi-VN" sz="40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vi-VN" sz="3200" b="1" i="1" dirty="0">
              <a:solidFill>
                <a:srgbClr val="0000FF"/>
              </a:solidFill>
              <a:latin typeface=".VnAristote" panose="020B7200000000000000" pitchFamily="34" charset="0"/>
            </a:endParaRPr>
          </a:p>
        </p:txBody>
      </p:sp>
      <p:pic>
        <p:nvPicPr>
          <p:cNvPr id="9" name="Picture 5" descr="FIREWRK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4191000"/>
            <a:ext cx="2971800" cy="179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81200" cy="251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5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vert="horz" wrap="square" lIns="91440" tIns="45720" rIns="91440" bIns="45720" anchor="t"/>
          <a:p>
            <a:pPr>
              <a:buNone/>
            </a:pPr>
            <a:r>
              <a:rPr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HOẠT ĐỘNG</a:t>
            </a:r>
            <a:endParaRPr sz="6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THỰC HÀNH</a:t>
            </a:r>
            <a:endParaRPr sz="6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charRg st="17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5">
                                            <p:txEl>
                                              <p:charRg st="17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5">
                                            <p:txEl>
                                              <p:charRg st="17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5">
                                            <p:txEl>
                                              <p:charRg st="17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r>
              <a:rPr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</a:t>
            </a:r>
            <a:endParaRPr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99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vert="horz" wrap="square" lIns="91440" tIns="45720" rIns="91440" bIns="45720" anchor="t"/>
          <a:p>
            <a:pPr>
              <a:buNone/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em giống với kiểu nhà nào ở trên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địa chỉ và giới thiệu quang cảnh xung quanh nhà ở của em 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9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9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9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charRg st="93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299">
                                            <p:txEl>
                                              <p:charRg st="93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299">
                                            <p:txEl>
                                              <p:charRg st="93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299">
                                            <p:txEl>
                                              <p:charRg st="93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>
              <a:buNone/>
            </a:pPr>
            <a:r>
              <a:rPr dirty="0"/>
              <a:t>				</a:t>
            </a:r>
            <a:r>
              <a:rPr sz="8000" b="1" dirty="0">
                <a:solidFill>
                  <a:srgbClr val="FF3300"/>
                </a:solidFill>
              </a:rPr>
              <a:t>TIẾT 2</a:t>
            </a:r>
            <a:endParaRPr sz="80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>
              <a:buNone/>
            </a:pPr>
            <a:r>
              <a:rPr sz="4800" dirty="0">
                <a:solidFill>
                  <a:srgbClr val="FF0000"/>
                </a:solidFill>
              </a:rPr>
              <a:t>            </a:t>
            </a:r>
            <a:r>
              <a:rPr sz="4800" b="1" dirty="0">
                <a:solidFill>
                  <a:srgbClr val="FF0000"/>
                </a:solidFill>
              </a:rPr>
              <a:t>KHỞI ĐỘNG</a:t>
            </a:r>
            <a:endParaRPr sz="48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t="13778" r="56" b="20981"/>
          <a:stretch>
            <a:fillRect/>
          </a:stretch>
        </p:blipFill>
        <p:spPr>
          <a:xfrm>
            <a:off x="1559560" y="2745105"/>
            <a:ext cx="6360160" cy="31140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>
              <a:buNone/>
            </a:pPr>
            <a:r>
              <a:rPr sz="6000" b="1" dirty="0">
                <a:solidFill>
                  <a:srgbClr val="FF3300"/>
                </a:solidFill>
              </a:rPr>
              <a:t>     </a:t>
            </a:r>
            <a:r>
              <a:rPr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HOẠT ĐỘNG</a:t>
            </a:r>
            <a:endParaRPr sz="6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6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Content Placeholder 1" descr="6d1bd76f716a8e34d77b"/>
          <p:cNvPicPr>
            <a:picLocks noChangeAspect="1"/>
          </p:cNvPicPr>
          <p:nvPr>
            <p:ph idx="1"/>
          </p:nvPr>
        </p:nvPicPr>
        <p:blipFill>
          <a:blip r:embed="rId1">
            <a:lum bright="6000" contrast="54000"/>
          </a:blip>
          <a:srcRect l="10860" t="20202" r="12112" b="2357"/>
          <a:stretch>
            <a:fillRect/>
          </a:stretch>
        </p:blipFill>
        <p:spPr>
          <a:xfrm rot="16200000">
            <a:off x="1164590" y="-1163955"/>
            <a:ext cx="6815455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>
              <a:buNone/>
            </a:pPr>
            <a:r>
              <a:rPr sz="6000" b="1" dirty="0">
                <a:solidFill>
                  <a:srgbClr val="FF3300"/>
                </a:solidFill>
              </a:rPr>
              <a:t>       HOẠT ĐỘNG</a:t>
            </a:r>
            <a:endParaRPr sz="6000" b="1" dirty="0">
              <a:solidFill>
                <a:srgbClr val="FF3300"/>
              </a:solidFill>
            </a:endParaRPr>
          </a:p>
          <a:p>
            <a:pPr>
              <a:buNone/>
            </a:pPr>
            <a:r>
              <a:rPr sz="6000" b="1" dirty="0">
                <a:solidFill>
                  <a:srgbClr val="FF3300"/>
                </a:solidFill>
              </a:rPr>
              <a:t>       THỰC HÀNH</a:t>
            </a:r>
            <a:endParaRPr sz="60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Content Placeholder 1" descr="331e6305c5003a5e6311"/>
          <p:cNvPicPr>
            <a:picLocks noChangeAspect="1"/>
          </p:cNvPicPr>
          <p:nvPr>
            <p:ph idx="1"/>
          </p:nvPr>
        </p:nvPicPr>
        <p:blipFill>
          <a:blip r:embed="rId1">
            <a:lum contrast="60000"/>
          </a:blip>
          <a:srcRect l="51268" t="10101" r="10849" b="17508"/>
          <a:stretch>
            <a:fillRect/>
          </a:stretch>
        </p:blipFill>
        <p:spPr>
          <a:xfrm rot="16200000">
            <a:off x="1138555" y="-1137920"/>
            <a:ext cx="6858000" cy="913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>
              <a:buNone/>
            </a:pPr>
            <a:r>
              <a:rPr sz="4800" b="1" dirty="0">
                <a:solidFill>
                  <a:srgbClr val="FF0000"/>
                </a:solidFill>
              </a:rPr>
              <a:t>  HOẠT ĐỘNG VẬN DỤNG</a:t>
            </a:r>
            <a:endParaRPr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Content Placeholder 1" descr="331e6305c5003a5e6311"/>
          <p:cNvPicPr>
            <a:picLocks noChangeAspect="1"/>
          </p:cNvPicPr>
          <p:nvPr>
            <p:ph idx="1"/>
          </p:nvPr>
        </p:nvPicPr>
        <p:blipFill>
          <a:blip r:embed="rId1">
            <a:lum contrast="90000"/>
          </a:blip>
          <a:srcRect l="991" t="439" r="53163" b="10088"/>
          <a:stretch>
            <a:fillRect/>
          </a:stretch>
        </p:blipFill>
        <p:spPr>
          <a:xfrm rot="16200000">
            <a:off x="1148715" y="-1148080"/>
            <a:ext cx="6857365" cy="91541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ext Box 5"/>
          <p:cNvSpPr txBox="1"/>
          <p:nvPr/>
        </p:nvSpPr>
        <p:spPr>
          <a:xfrm>
            <a:off x="-609600" y="228600"/>
            <a:ext cx="10744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endParaRPr lang="en-US" altLang="vi-VN" sz="3200" b="1" i="1" dirty="0">
              <a:latin typeface="Times New Roman" panose="02020603050405020304" pitchFamily="18" charset="0"/>
            </a:endParaRPr>
          </a:p>
        </p:txBody>
      </p:sp>
      <p:sp>
        <p:nvSpPr>
          <p:cNvPr id="2054" name="Text Box 6"/>
          <p:cNvSpPr txBox="1"/>
          <p:nvPr/>
        </p:nvSpPr>
        <p:spPr>
          <a:xfrm>
            <a:off x="1143000" y="1676400"/>
            <a:ext cx="6654800" cy="2043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vi-VN" sz="8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KHỞI ĐỘNG</a:t>
            </a:r>
            <a:endParaRPr lang="en-US" altLang="vi-VN" sz="80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vi-VN" sz="4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" name="Text Box 7"/>
          <p:cNvSpPr txBox="1"/>
          <p:nvPr/>
        </p:nvSpPr>
        <p:spPr>
          <a:xfrm>
            <a:off x="838200" y="1752600"/>
            <a:ext cx="247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vi-VN" dirty="0">
                <a:latin typeface="Arial" panose="020B0604020202020204" pitchFamily="34" charset="0"/>
              </a:rPr>
              <a:t>.</a:t>
            </a:r>
            <a:endParaRPr lang="en-US" altLang="vi-VN" dirty="0">
              <a:latin typeface="Arial" panose="020B0604020202020204" pitchFamily="34" charset="0"/>
            </a:endParaRPr>
          </a:p>
        </p:txBody>
      </p:sp>
      <p:sp>
        <p:nvSpPr>
          <p:cNvPr id="3077" name="Text Box 10"/>
          <p:cNvSpPr txBox="1"/>
          <p:nvPr/>
        </p:nvSpPr>
        <p:spPr>
          <a:xfrm>
            <a:off x="533400" y="24384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3078" name="Text Box 12"/>
          <p:cNvSpPr txBox="1"/>
          <p:nvPr/>
        </p:nvSpPr>
        <p:spPr>
          <a:xfrm>
            <a:off x="228600" y="29718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grpSp>
        <p:nvGrpSpPr>
          <p:cNvPr id="3079" name="Group 13"/>
          <p:cNvGrpSpPr/>
          <p:nvPr/>
        </p:nvGrpSpPr>
        <p:grpSpPr>
          <a:xfrm>
            <a:off x="0" y="-15875"/>
            <a:ext cx="9144000" cy="6873875"/>
            <a:chOff x="0" y="-10"/>
            <a:chExt cx="5760" cy="4330"/>
          </a:xfrm>
        </p:grpSpPr>
        <p:pic>
          <p:nvPicPr>
            <p:cNvPr id="3081" name="Picture 14" descr="Animat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2" name="Picture 15" descr="Animat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3" name="Picture 16" descr="Animat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3575" y="2103"/>
              <a:ext cx="4294" cy="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4" name="Picture 17" descr="Animat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>
              <a:buNone/>
            </a:pPr>
            <a:r>
              <a:rPr sz="4400" b="1" dirty="0">
                <a:solidFill>
                  <a:srgbClr val="FF3300"/>
                </a:solidFill>
              </a:rPr>
              <a:t>THỰC HÀNH VẼ TRANH VÀ TRÌNH BÀY SẢN PHẨM</a:t>
            </a:r>
            <a:endParaRPr sz="44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3" name="Text Box 3"/>
          <p:cNvSpPr txBox="1"/>
          <p:nvPr/>
        </p:nvSpPr>
        <p:spPr>
          <a:xfrm>
            <a:off x="533400" y="1371600"/>
            <a:ext cx="8148638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Nhà ở thường có nhiều phòng, mỗi phòng có một chức năng khác nhau để phục vụ sinh hoạt thường ngày của các thành viên trong gia đình.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pSp>
        <p:nvGrpSpPr>
          <p:cNvPr id="26627" name="Group 5"/>
          <p:cNvGrpSpPr/>
          <p:nvPr/>
        </p:nvGrpSpPr>
        <p:grpSpPr>
          <a:xfrm>
            <a:off x="0" y="-15875"/>
            <a:ext cx="9144000" cy="6873875"/>
            <a:chOff x="0" y="-10"/>
            <a:chExt cx="5760" cy="4330"/>
          </a:xfrm>
        </p:grpSpPr>
        <p:pic>
          <p:nvPicPr>
            <p:cNvPr id="26628" name="Picture 6" descr="Animat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29" name="Picture 7" descr="Animat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0" name="Picture 8" descr="Animat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3575" y="2103"/>
              <a:ext cx="4294" cy="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1" name="Picture 9" descr="Animat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3"/>
          <p:cNvSpPr>
            <a:spLocks noGrp="1"/>
          </p:cNvSpPr>
          <p:nvPr>
            <p:ph type="body"/>
          </p:nvPr>
        </p:nvSpPr>
        <p:spPr>
          <a:xfrm>
            <a:off x="381000" y="561975"/>
            <a:ext cx="8229600" cy="1190625"/>
          </a:xfrm>
          <a:ln/>
        </p:spPr>
        <p:txBody>
          <a:bodyPr vert="horz" wrap="square" lIns="91440" tIns="45720" rIns="91440" bIns="45720" anchor="t"/>
          <a:p>
            <a:pPr algn="ctr">
              <a:buNone/>
            </a:pPr>
            <a:r>
              <a:rPr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QUÀ BÍ MẬT</a:t>
            </a:r>
            <a:endParaRPr sz="7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5058" name="Picture 2" descr="Hộp quà vuông trụ G49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2438400"/>
            <a:ext cx="2797175" cy="279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59" name="Picture 3" descr="Hộp quà tròn T018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438400"/>
            <a:ext cx="2663825" cy="2435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0" name="Picture 4" descr="Hộp quà đỏ nơ vàng"/>
          <p:cNvPicPr>
            <a:picLocks noChangeAspect="1"/>
          </p:cNvPicPr>
          <p:nvPr/>
        </p:nvPicPr>
        <p:blipFill>
          <a:blip r:embed="rId3"/>
          <a:srcRect l="8319" t="14340" r="6233" b="7698"/>
          <a:stretch>
            <a:fillRect/>
          </a:stretch>
        </p:blipFill>
        <p:spPr>
          <a:xfrm>
            <a:off x="6532563" y="2617788"/>
            <a:ext cx="2281237" cy="2116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7"/>
          <p:cNvSpPr/>
          <p:nvPr/>
        </p:nvSpPr>
        <p:spPr>
          <a:xfrm>
            <a:off x="457200" y="5454650"/>
            <a:ext cx="8305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en-US" altLang="vi-VN" sz="28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Picture 4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6012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</p:spPr>
      </p:pic>
      <p:sp>
        <p:nvSpPr>
          <p:cNvPr id="33795" name="Rectangle 6"/>
          <p:cNvSpPr/>
          <p:nvPr/>
        </p:nvSpPr>
        <p:spPr>
          <a:xfrm>
            <a:off x="1143000" y="2089150"/>
            <a:ext cx="73152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Chào tạm biệt các em !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3796" name="Picture 7" descr="butterfli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5410200"/>
            <a:ext cx="2438400" cy="869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>
              <a:buNone/>
            </a:pPr>
            <a:r>
              <a:rPr sz="8000" dirty="0">
                <a:solidFill>
                  <a:srgbClr val="FF0000"/>
                </a:solidFill>
              </a:rPr>
              <a:t>    </a:t>
            </a:r>
            <a:r>
              <a:rPr sz="8000" b="1" dirty="0">
                <a:solidFill>
                  <a:srgbClr val="FF0000"/>
                </a:solidFill>
              </a:rPr>
              <a:t>HOẠT ĐỘNG</a:t>
            </a:r>
            <a:endParaRPr sz="80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sz="8000" dirty="0">
                <a:solidFill>
                  <a:srgbClr val="FF0000"/>
                </a:solidFill>
              </a:rPr>
              <a:t>     </a:t>
            </a:r>
            <a:r>
              <a:rPr sz="8000" b="1" dirty="0">
                <a:solidFill>
                  <a:srgbClr val="FF0000"/>
                </a:solidFill>
              </a:rPr>
              <a:t>KHÁM PHÁ</a:t>
            </a:r>
            <a:endParaRPr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14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>
                                            <p:txEl>
                                              <p:charRg st="14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>
                                            <p:txEl>
                                              <p:charRg st="14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>
                                            <p:txEl>
                                              <p:charRg st="14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Câu đố ?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765810" y="1866900"/>
            <a:ext cx="6311265" cy="3124200"/>
          </a:xfrm>
          <a:prstGeom prst="wedgeEllipseCallout">
            <a:avLst>
              <a:gd name="adj1" fmla="val -62284"/>
              <a:gd name="adj2" fmla="val 77520"/>
            </a:avLst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gì để tránh nắng mưa,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được an giấc xưa nay vẫn cần ? 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73742946" name="Group 34"/>
          <p:cNvGrpSpPr/>
          <p:nvPr/>
        </p:nvGrpSpPr>
        <p:grpSpPr>
          <a:xfrm>
            <a:off x="3584575" y="5229860"/>
            <a:ext cx="2202180" cy="1291590"/>
            <a:chOff x="1803" y="7155"/>
            <a:chExt cx="2301" cy="1485"/>
          </a:xfrm>
        </p:grpSpPr>
        <p:sp>
          <p:nvSpPr>
            <p:cNvPr id="1073742947" name="Rectangle 35"/>
            <p:cNvSpPr/>
            <p:nvPr/>
          </p:nvSpPr>
          <p:spPr>
            <a:xfrm>
              <a:off x="2075" y="7461"/>
              <a:ext cx="1803" cy="1168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073742948" name="Rectangle 36"/>
            <p:cNvSpPr/>
            <p:nvPr/>
          </p:nvSpPr>
          <p:spPr>
            <a:xfrm>
              <a:off x="2223" y="7960"/>
              <a:ext cx="544" cy="68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073742949" name="Oval 37"/>
            <p:cNvSpPr/>
            <p:nvPr/>
          </p:nvSpPr>
          <p:spPr>
            <a:xfrm>
              <a:off x="3050" y="7722"/>
              <a:ext cx="624" cy="555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073742950" name="AutoShape 38"/>
            <p:cNvSpPr/>
            <p:nvPr/>
          </p:nvSpPr>
          <p:spPr>
            <a:xfrm rot="10800000">
              <a:off x="1803" y="7155"/>
              <a:ext cx="2301" cy="419"/>
            </a:xfrm>
            <a:prstGeom prst="flowChartManualOperation">
              <a:avLst/>
            </a:prstGeom>
            <a:solidFill>
              <a:srgbClr val="00B0F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374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374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3" descr="bar01"/>
          <p:cNvPicPr>
            <a:picLocks noChangeAspect="1"/>
          </p:cNvPicPr>
          <p:nvPr/>
        </p:nvPicPr>
        <p:blipFill>
          <a:blip r:embed="rId1">
            <a:lum bright="-6000"/>
          </a:blip>
          <a:stretch>
            <a:fillRect/>
          </a:stretch>
        </p:blipFill>
        <p:spPr>
          <a:xfrm>
            <a:off x="292100" y="6127750"/>
            <a:ext cx="88392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ext Box 6"/>
          <p:cNvSpPr txBox="1"/>
          <p:nvPr/>
        </p:nvSpPr>
        <p:spPr>
          <a:xfrm>
            <a:off x="381000" y="762000"/>
            <a:ext cx="8153400" cy="26149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</a:rPr>
              <a:t>          </a:t>
            </a:r>
            <a:r>
              <a:rPr lang="en-US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BÀI 2</a:t>
            </a:r>
            <a:r>
              <a:rPr lang="vi-VN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endParaRPr lang="en-US" altLang="vi-VN" sz="4400" b="1" dirty="0">
              <a:solidFill>
                <a:srgbClr val="FF3399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NGÔI NHÀ CỦA EM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endParaRPr lang="en-US" altLang="vi-VN" sz="40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vi-VN" sz="3200" b="1" i="1" dirty="0">
              <a:solidFill>
                <a:srgbClr val="0000FF"/>
              </a:solidFill>
              <a:latin typeface=".VnAristote" panose="020B7200000000000000" pitchFamily="34" charset="0"/>
            </a:endParaRPr>
          </a:p>
        </p:txBody>
      </p:sp>
      <p:pic>
        <p:nvPicPr>
          <p:cNvPr id="205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81200" cy="2514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73742946" name="Group 34"/>
          <p:cNvGrpSpPr/>
          <p:nvPr/>
        </p:nvGrpSpPr>
        <p:grpSpPr>
          <a:xfrm>
            <a:off x="3335020" y="3503930"/>
            <a:ext cx="2202180" cy="1291590"/>
            <a:chOff x="1803" y="7155"/>
            <a:chExt cx="2301" cy="1485"/>
          </a:xfrm>
        </p:grpSpPr>
        <p:sp>
          <p:nvSpPr>
            <p:cNvPr id="1073742947" name="Rectangle 35"/>
            <p:cNvSpPr/>
            <p:nvPr/>
          </p:nvSpPr>
          <p:spPr>
            <a:xfrm>
              <a:off x="2075" y="7461"/>
              <a:ext cx="1803" cy="1168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073742948" name="Rectangle 36"/>
            <p:cNvSpPr/>
            <p:nvPr/>
          </p:nvSpPr>
          <p:spPr>
            <a:xfrm>
              <a:off x="2223" y="7960"/>
              <a:ext cx="544" cy="68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073742949" name="Oval 37"/>
            <p:cNvSpPr/>
            <p:nvPr/>
          </p:nvSpPr>
          <p:spPr>
            <a:xfrm>
              <a:off x="3050" y="7722"/>
              <a:ext cx="624" cy="555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073742950" name="AutoShape 38"/>
            <p:cNvSpPr/>
            <p:nvPr/>
          </p:nvSpPr>
          <p:spPr>
            <a:xfrm rot="10800000">
              <a:off x="1803" y="7155"/>
              <a:ext cx="2301" cy="419"/>
            </a:xfrm>
            <a:prstGeom prst="flowChartManualOperation">
              <a:avLst/>
            </a:prstGeom>
            <a:solidFill>
              <a:srgbClr val="00B0F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374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374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rcRect l="15926" t="31181" r="12132" b="24242"/>
          <a:stretch>
            <a:fillRect/>
          </a:stretch>
        </p:blipFill>
        <p:spPr>
          <a:xfrm>
            <a:off x="0" y="635"/>
            <a:ext cx="9144000" cy="5714365"/>
          </a:xfrm>
          <a:prstGeom prst="round2Same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3825" y="5714683"/>
            <a:ext cx="8229600" cy="1143000"/>
          </a:xfrm>
        </p:spPr>
        <p:txBody>
          <a:bodyPr/>
          <a:p>
            <a:pPr algn="l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Nhà bạn Minh ở đâu ?</a:t>
            </a:r>
            <a:b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Xung quanh đó có đặc điểm gì 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805" y="49530"/>
            <a:ext cx="8229600" cy="779780"/>
          </a:xfrm>
        </p:spPr>
        <p:txBody>
          <a:bodyPr/>
          <a:p>
            <a:pPr algn="l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Những kiểu nhà dưới đây có gì khác nhau 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 descr="91955d71fb74042a5d65"/>
          <p:cNvPicPr>
            <a:picLocks noChangeAspect="1"/>
          </p:cNvPicPr>
          <p:nvPr>
            <p:ph idx="1"/>
          </p:nvPr>
        </p:nvPicPr>
        <p:blipFill>
          <a:blip r:embed="rId1">
            <a:lum bright="18000" contrast="24000"/>
          </a:blip>
          <a:srcRect l="63877" t="31647" r="21381" b="16330"/>
          <a:stretch>
            <a:fillRect/>
          </a:stretch>
        </p:blipFill>
        <p:spPr>
          <a:xfrm rot="5400000">
            <a:off x="2907665" y="-2192655"/>
            <a:ext cx="2960846" cy="8775700"/>
          </a:xfrm>
          <a:prstGeom prst="rect">
            <a:avLst/>
          </a:prstGeom>
        </p:spPr>
      </p:pic>
      <p:pic>
        <p:nvPicPr>
          <p:cNvPr id="5" name="Content Placeholder 2" descr="91955d71fb74042a5d65"/>
          <p:cNvPicPr>
            <a:picLocks noChangeAspect="1"/>
          </p:cNvPicPr>
          <p:nvPr/>
        </p:nvPicPr>
        <p:blipFill>
          <a:blip r:embed="rId1">
            <a:lum bright="18000" contrast="24000"/>
          </a:blip>
          <a:srcRect l="62927" t="6229" r="20941" b="68353"/>
          <a:stretch>
            <a:fillRect/>
          </a:stretch>
        </p:blipFill>
        <p:spPr>
          <a:xfrm rot="5400000">
            <a:off x="3058160" y="3115945"/>
            <a:ext cx="3239770" cy="42443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3"/>
          <p:cNvSpPr>
            <a:spLocks noGrp="1"/>
          </p:cNvSpPr>
          <p:nvPr/>
        </p:nvSpPr>
        <p:spPr>
          <a:xfrm>
            <a:off x="457200" y="2033270"/>
            <a:ext cx="8229600" cy="77978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Nhà ở là nơi sống và làm việc của mọi người, là tổ ấm của gia đình.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/>
          <a:p>
            <a:pPr eaLnBrk="1" hangingPunct="1"/>
            <a:endParaRPr dirty="0"/>
          </a:p>
        </p:txBody>
      </p:sp>
      <p:grpSp>
        <p:nvGrpSpPr>
          <p:cNvPr id="8195" name="Group 3"/>
          <p:cNvGrpSpPr/>
          <p:nvPr/>
        </p:nvGrpSpPr>
        <p:grpSpPr>
          <a:xfrm>
            <a:off x="0" y="0"/>
            <a:ext cx="9144000" cy="2441575"/>
            <a:chOff x="-96" y="1248"/>
            <a:chExt cx="6000" cy="1968"/>
          </a:xfrm>
        </p:grpSpPr>
        <p:sp>
          <p:nvSpPr>
            <p:cNvPr id="8198" name="Rectangle 4"/>
            <p:cNvSpPr/>
            <p:nvPr/>
          </p:nvSpPr>
          <p:spPr>
            <a:xfrm>
              <a:off x="-96" y="1248"/>
              <a:ext cx="6000" cy="196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1" hangingPunct="1"/>
              <a:r>
                <a:rPr sz="2400" dirty="0">
                  <a:latin typeface="Times New Roman" panose="02020603050405020304" pitchFamily="18" charset="0"/>
                </a:rPr>
                <a:t> 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pic>
          <p:nvPicPr>
            <p:cNvPr id="8199" name="Picture 5" descr="peace_dove_olive_branch_hg_wht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88" y="1296"/>
              <a:ext cx="2640" cy="1886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8196" name="Picture 6" descr="h_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0638"/>
            <a:ext cx="8899525" cy="3027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WordArt 7"/>
          <p:cNvSpPr>
            <a:spLocks noTextEdit="1"/>
          </p:cNvSpPr>
          <p:nvPr/>
        </p:nvSpPr>
        <p:spPr>
          <a:xfrm>
            <a:off x="877888" y="1636713"/>
            <a:ext cx="8266112" cy="16891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Avo" charset="0"/>
                <a:ea typeface="VNI-Avo" charset="0"/>
              </a:rPr>
              <a:t>Nghæ giöõa tieát </a:t>
            </a:r>
            <a:endParaRPr lang="en-US" sz="3600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VNI-Avo" charset="0"/>
              <a:ea typeface="VNI-Avo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869</Words>
  <Application>WPS Presentation</Application>
  <PresentationFormat/>
  <Paragraphs>62</Paragraphs>
  <Slides>23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SimSun</vt:lpstr>
      <vt:lpstr>Wingdings</vt:lpstr>
      <vt:lpstr>Times New Roman</vt:lpstr>
      <vt:lpstr>.VnAristote</vt:lpstr>
      <vt:lpstr>VNI-Avo</vt:lpstr>
      <vt:lpstr>Microsoft YaHei</vt:lpstr>
      <vt:lpstr>Arial Unicode MS</vt:lpstr>
      <vt:lpstr>Tahoma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CCâu đố ?</vt:lpstr>
      <vt:lpstr>Nhà bạn Minh ở đâu ? Xung quanh đó có đặc điểm gì ?</vt:lpstr>
      <vt:lpstr>Những kiểu nhà dưới đây có gì khác nhau 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Customer</dc:creator>
  <cp:lastModifiedBy>google1597248939</cp:lastModifiedBy>
  <cp:revision>151</cp:revision>
  <dcterms:created xsi:type="dcterms:W3CDTF">2008-11-05T05:50:30Z</dcterms:created>
  <dcterms:modified xsi:type="dcterms:W3CDTF">2020-09-05T10:31:45Z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